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1"/>
  </p:notesMasterIdLst>
  <p:handoutMasterIdLst>
    <p:handoutMasterId r:id="rId32"/>
  </p:handoutMasterIdLst>
  <p:sldIdLst>
    <p:sldId id="1485" r:id="rId6"/>
    <p:sldId id="1482" r:id="rId7"/>
    <p:sldId id="1464" r:id="rId8"/>
    <p:sldId id="1505" r:id="rId9"/>
    <p:sldId id="1503" r:id="rId10"/>
    <p:sldId id="1508" r:id="rId11"/>
    <p:sldId id="1502" r:id="rId12"/>
    <p:sldId id="1494" r:id="rId13"/>
    <p:sldId id="1504" r:id="rId14"/>
    <p:sldId id="1497" r:id="rId15"/>
    <p:sldId id="1507" r:id="rId16"/>
    <p:sldId id="1512" r:id="rId17"/>
    <p:sldId id="1496" r:id="rId18"/>
    <p:sldId id="1488" r:id="rId19"/>
    <p:sldId id="1490" r:id="rId20"/>
    <p:sldId id="1492" r:id="rId21"/>
    <p:sldId id="1511" r:id="rId22"/>
    <p:sldId id="1493" r:id="rId23"/>
    <p:sldId id="1513" r:id="rId24"/>
    <p:sldId id="1510" r:id="rId25"/>
    <p:sldId id="1491" r:id="rId26"/>
    <p:sldId id="1509" r:id="rId27"/>
    <p:sldId id="1506" r:id="rId28"/>
    <p:sldId id="1501" r:id="rId29"/>
    <p:sldId id="1484" r:id="rId30"/>
  </p:sldIdLst>
  <p:sldSz cx="12436475" cy="6994525"/>
  <p:notesSz cx="6858000" cy="9144000"/>
  <p:custDataLst>
    <p:tags r:id="rId33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9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5/11/2023 9:45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0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3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5/11/2023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5.png"/><Relationship Id="rId18" Type="http://schemas.openxmlformats.org/officeDocument/2006/relationships/image" Target="../media/image37.png"/><Relationship Id="rId3" Type="http://schemas.openxmlformats.org/officeDocument/2006/relationships/image" Target="../media/image29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418430" y="18608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722437" y="38782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637DE63-E689-5BB4-03DF-E6301BB297A1}"/>
              </a:ext>
            </a:extLst>
          </p:cNvPr>
          <p:cNvSpPr txBox="1">
            <a:spLocks/>
          </p:cNvSpPr>
          <p:nvPr/>
        </p:nvSpPr>
        <p:spPr>
          <a:xfrm>
            <a:off x="198437" y="372437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92262"/>
            <a:ext cx="5181600" cy="4188058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8E52F82-98C8-0A64-D2C4-51B54731008E}"/>
              </a:ext>
            </a:extLst>
          </p:cNvPr>
          <p:cNvSpPr txBox="1">
            <a:spLocks/>
          </p:cNvSpPr>
          <p:nvPr/>
        </p:nvSpPr>
        <p:spPr>
          <a:xfrm>
            <a:off x="54768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58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835025"/>
            <a:ext cx="3560073" cy="2635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51" y="830262"/>
            <a:ext cx="3579123" cy="2395941"/>
          </a:xfrm>
          <a:prstGeom prst="rect">
            <a:avLst/>
          </a:prstGeom>
        </p:spPr>
      </p:pic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2813050"/>
            <a:ext cx="3505200" cy="2833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E4631E-2940-BD2D-F661-A1550F1AF7EB}"/>
              </a:ext>
            </a:extLst>
          </p:cNvPr>
          <p:cNvSpPr txBox="1"/>
          <p:nvPr/>
        </p:nvSpPr>
        <p:spPr>
          <a:xfrm>
            <a:off x="4846637" y="2933285"/>
            <a:ext cx="121892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Monolithic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07436-A9F1-1397-0077-1C60F7D154D4}"/>
              </a:ext>
            </a:extLst>
          </p:cNvPr>
          <p:cNvSpPr txBox="1"/>
          <p:nvPr/>
        </p:nvSpPr>
        <p:spPr>
          <a:xfrm>
            <a:off x="6827837" y="3984916"/>
            <a:ext cx="1210909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Microservices</a:t>
            </a:r>
            <a:endParaRPr lang="it-IT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Monolith </a:t>
            </a:r>
            <a:r>
              <a:rPr lang="en-US" sz="3200" dirty="0" err="1">
                <a:solidFill>
                  <a:schemeClr val="bg1"/>
                </a:solidFill>
              </a:rPr>
              <a:t>Advantanges</a:t>
            </a:r>
            <a:r>
              <a:rPr lang="en-US" sz="3200" dirty="0">
                <a:solidFill>
                  <a:schemeClr val="bg1"/>
                </a:solidFill>
              </a:rPr>
              <a:t> and Microservices Disadvantages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79437" y="2166685"/>
            <a:ext cx="3810000" cy="25422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Development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Performance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Simplified</a:t>
            </a:r>
            <a:r>
              <a:rPr lang="it-IT" sz="2800" dirty="0">
                <a:solidFill>
                  <a:schemeClr val="bg1"/>
                </a:solidFill>
              </a:rPr>
              <a:t> testing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</a:t>
            </a:r>
            <a:r>
              <a:rPr lang="it-IT" sz="2800" dirty="0" err="1">
                <a:solidFill>
                  <a:schemeClr val="bg1"/>
                </a:solidFill>
              </a:rPr>
              <a:t>deploy</a:t>
            </a:r>
            <a:endParaRPr lang="it-IT" sz="2800" dirty="0">
              <a:solidFill>
                <a:schemeClr val="bg1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B77344-CA31-8593-6622-24AAFF66AF20}"/>
              </a:ext>
            </a:extLst>
          </p:cNvPr>
          <p:cNvSpPr txBox="1"/>
          <p:nvPr/>
        </p:nvSpPr>
        <p:spPr>
          <a:xfrm>
            <a:off x="6065837" y="2166685"/>
            <a:ext cx="5943600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Development </a:t>
            </a:r>
            <a:r>
              <a:rPr lang="it-IT" sz="2800" dirty="0" err="1">
                <a:solidFill>
                  <a:schemeClr val="bg1"/>
                </a:solidFill>
              </a:rPr>
              <a:t>Sprawl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Exponential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Infrastructures</a:t>
            </a:r>
            <a:r>
              <a:rPr lang="it-IT" sz="2800" dirty="0">
                <a:solidFill>
                  <a:schemeClr val="bg1"/>
                </a:solidFill>
              </a:rPr>
              <a:t> costs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Added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organizational</a:t>
            </a:r>
            <a:r>
              <a:rPr lang="it-IT" sz="2800" dirty="0">
                <a:solidFill>
                  <a:schemeClr val="bg1"/>
                </a:solidFill>
              </a:rPr>
              <a:t> overhead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Debugging challenges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</a:t>
            </a:r>
            <a:r>
              <a:rPr lang="it-IT" sz="2800" dirty="0" err="1">
                <a:solidFill>
                  <a:schemeClr val="bg1"/>
                </a:solidFill>
              </a:rPr>
              <a:t>standardization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clear ownership</a:t>
            </a:r>
          </a:p>
        </p:txBody>
      </p:sp>
    </p:spTree>
    <p:extLst>
      <p:ext uri="{BB962C8B-B14F-4D97-AF65-F5344CB8AC3E}">
        <p14:creationId xmlns:p14="http://schemas.microsoft.com/office/powerpoint/2010/main" val="10165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Big Ball of Mud vs Modular Monolithic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C4BD64-3476-C8B6-D11D-CB7E41DD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46" y="1820862"/>
            <a:ext cx="5943600" cy="29872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EDD7B0-A3E4-8EEF-F868-D485AF96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820862"/>
            <a:ext cx="4999153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1036637" y="1317624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Launch New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624487-E27A-D57F-4908-6EA9C626B700}"/>
              </a:ext>
            </a:extLst>
          </p:cNvPr>
          <p:cNvSpPr/>
          <p:nvPr/>
        </p:nvSpPr>
        <p:spPr bwMode="auto">
          <a:xfrm>
            <a:off x="8199437" y="1287462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Beers Availability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9062C8-C3A4-E607-D54F-DAE37D2CDAB1}"/>
              </a:ext>
            </a:extLst>
          </p:cNvPr>
          <p:cNvCxnSpPr/>
          <p:nvPr/>
        </p:nvCxnSpPr>
        <p:spPr>
          <a:xfrm>
            <a:off x="6142037" y="830263"/>
            <a:ext cx="0" cy="5181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EC49915-FADC-A8E6-999F-900365B1DB19}"/>
              </a:ext>
            </a:extLst>
          </p:cNvPr>
          <p:cNvSpPr/>
          <p:nvPr/>
        </p:nvSpPr>
        <p:spPr bwMode="auto">
          <a:xfrm>
            <a:off x="427037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3629DA-13D7-92D3-79BE-FE0D990129DA}"/>
              </a:ext>
            </a:extLst>
          </p:cNvPr>
          <p:cNvSpPr/>
          <p:nvPr/>
        </p:nvSpPr>
        <p:spPr bwMode="auto">
          <a:xfrm>
            <a:off x="6675439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A43E53E-F719-1A30-FC47-FA0CB21C45F1}"/>
              </a:ext>
            </a:extLst>
          </p:cNvPr>
          <p:cNvSpPr/>
          <p:nvPr/>
        </p:nvSpPr>
        <p:spPr bwMode="auto">
          <a:xfrm>
            <a:off x="1036637" y="2490785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 Availability Checked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4F20222-C34D-992B-41E6-CA8B3A4FA01E}"/>
              </a:ext>
            </a:extLst>
          </p:cNvPr>
          <p:cNvSpPr/>
          <p:nvPr/>
        </p:nvSpPr>
        <p:spPr bwMode="auto">
          <a:xfrm>
            <a:off x="83518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DD7AAE4-4381-6311-38B0-D6938771DA1E}"/>
              </a:ext>
            </a:extLst>
          </p:cNvPr>
          <p:cNvSpPr/>
          <p:nvPr/>
        </p:nvSpPr>
        <p:spPr bwMode="auto">
          <a:xfrm>
            <a:off x="10366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94D4669-1B4C-E147-E512-E6C67F980E2F}"/>
              </a:ext>
            </a:extLst>
          </p:cNvPr>
          <p:cNvSpPr/>
          <p:nvPr/>
        </p:nvSpPr>
        <p:spPr bwMode="auto">
          <a:xfrm>
            <a:off x="1073149" y="4837107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Add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2191486-707C-5568-8FAB-B48DF21400B8}"/>
              </a:ext>
            </a:extLst>
          </p:cNvPr>
          <p:cNvCxnSpPr/>
          <p:nvPr/>
        </p:nvCxnSpPr>
        <p:spPr>
          <a:xfrm>
            <a:off x="3627437" y="1782762"/>
            <a:ext cx="4343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9DF9EC-4020-FE94-BE80-13B2E693F866}"/>
              </a:ext>
            </a:extLst>
          </p:cNvPr>
          <p:cNvCxnSpPr/>
          <p:nvPr/>
        </p:nvCxnSpPr>
        <p:spPr>
          <a:xfrm flipH="1">
            <a:off x="3627437" y="2049462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F44CD1-825C-7714-7204-4B814B459AA2}"/>
              </a:ext>
            </a:extLst>
          </p:cNvPr>
          <p:cNvCxnSpPr>
            <a:cxnSpLocks/>
          </p:cNvCxnSpPr>
          <p:nvPr/>
        </p:nvCxnSpPr>
        <p:spPr>
          <a:xfrm>
            <a:off x="3627437" y="4151308"/>
            <a:ext cx="4572000" cy="79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8EC8591-6AF0-7AA8-177E-C21ACA846950}"/>
              </a:ext>
            </a:extLst>
          </p:cNvPr>
          <p:cNvCxnSpPr/>
          <p:nvPr/>
        </p:nvCxnSpPr>
        <p:spPr>
          <a:xfrm flipH="1">
            <a:off x="3627437" y="4483886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  <p:bldP spid="8" grpId="0"/>
      <p:bldP spid="10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03238" y="1668462"/>
            <a:ext cx="5638800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Slower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development</a:t>
            </a:r>
            <a:r>
              <a:rPr lang="it-IT" sz="2800" dirty="0">
                <a:solidFill>
                  <a:schemeClr val="bg1"/>
                </a:solidFill>
              </a:rPr>
              <a:t> speed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Scalability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Reliability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Barrier</a:t>
            </a:r>
            <a:r>
              <a:rPr lang="it-IT" sz="2800" dirty="0">
                <a:solidFill>
                  <a:schemeClr val="bg1"/>
                </a:solidFill>
              </a:rPr>
              <a:t> to </a:t>
            </a:r>
            <a:r>
              <a:rPr lang="it-IT" sz="2800" dirty="0" err="1">
                <a:solidFill>
                  <a:schemeClr val="bg1"/>
                </a:solidFill>
              </a:rPr>
              <a:t>technology</a:t>
            </a:r>
            <a:r>
              <a:rPr lang="it-IT" sz="2800" dirty="0">
                <a:solidFill>
                  <a:schemeClr val="bg1"/>
                </a:solidFill>
              </a:rPr>
              <a:t> adoption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</a:t>
            </a:r>
            <a:r>
              <a:rPr lang="it-IT" sz="2800" dirty="0" err="1">
                <a:solidFill>
                  <a:schemeClr val="bg1"/>
                </a:solidFill>
              </a:rPr>
              <a:t>flexibility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E9E7BF-BA17-C2FB-38C3-0993EA73E53A}"/>
              </a:ext>
            </a:extLst>
          </p:cNvPr>
          <p:cNvSpPr txBox="1"/>
          <p:nvPr/>
        </p:nvSpPr>
        <p:spPr>
          <a:xfrm>
            <a:off x="6294438" y="1668462"/>
            <a:ext cx="5943600" cy="347172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Agility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Flexible</a:t>
            </a:r>
            <a:r>
              <a:rPr lang="it-IT" sz="2800" dirty="0">
                <a:solidFill>
                  <a:schemeClr val="bg1"/>
                </a:solidFill>
              </a:rPr>
              <a:t> scaling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Continuous</a:t>
            </a:r>
            <a:r>
              <a:rPr lang="it-IT" sz="2800" dirty="0">
                <a:solidFill>
                  <a:schemeClr val="bg1"/>
                </a:solidFill>
              </a:rPr>
              <a:t> deployment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Highly </a:t>
            </a:r>
            <a:r>
              <a:rPr lang="it-IT" sz="2800" dirty="0" err="1">
                <a:solidFill>
                  <a:schemeClr val="bg1"/>
                </a:solidFill>
              </a:rPr>
              <a:t>maintalnable</a:t>
            </a:r>
            <a:r>
              <a:rPr lang="it-IT" sz="2800" dirty="0">
                <a:solidFill>
                  <a:schemeClr val="bg1"/>
                </a:solidFill>
              </a:rPr>
              <a:t> and </a:t>
            </a:r>
            <a:r>
              <a:rPr lang="it-IT" sz="2800" dirty="0" err="1">
                <a:solidFill>
                  <a:schemeClr val="bg1"/>
                </a:solidFill>
              </a:rPr>
              <a:t>testable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Independently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deployable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Technology </a:t>
            </a:r>
            <a:r>
              <a:rPr lang="it-IT" sz="2800" dirty="0" err="1">
                <a:solidFill>
                  <a:schemeClr val="bg1"/>
                </a:solidFill>
              </a:rPr>
              <a:t>flexibility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High reliability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FD93888-1D73-8DAC-27E2-6D35C6EF8B0B}"/>
              </a:ext>
            </a:extLst>
          </p:cNvPr>
          <p:cNvCxnSpPr/>
          <p:nvPr/>
        </p:nvCxnSpPr>
        <p:spPr>
          <a:xfrm>
            <a:off x="6142037" y="1135062"/>
            <a:ext cx="0" cy="47244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56465254-8944-8A14-0A01-CEAF976F535B}"/>
              </a:ext>
            </a:extLst>
          </p:cNvPr>
          <p:cNvSpPr txBox="1">
            <a:spLocks/>
          </p:cNvSpPr>
          <p:nvPr/>
        </p:nvSpPr>
        <p:spPr>
          <a:xfrm>
            <a:off x="503237" y="296862"/>
            <a:ext cx="116586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Monolith </a:t>
            </a:r>
            <a:r>
              <a:rPr lang="en-US" sz="3200" dirty="0" err="1">
                <a:solidFill>
                  <a:schemeClr val="bg1"/>
                </a:solidFill>
              </a:rPr>
              <a:t>Disadvantanges</a:t>
            </a:r>
            <a:r>
              <a:rPr lang="en-US" sz="3200" dirty="0">
                <a:solidFill>
                  <a:schemeClr val="bg1"/>
                </a:solidFill>
              </a:rPr>
              <a:t> and Microservices Advantages</a:t>
            </a:r>
          </a:p>
        </p:txBody>
      </p:sp>
    </p:spTree>
    <p:extLst>
      <p:ext uri="{BB962C8B-B14F-4D97-AF65-F5344CB8AC3E}">
        <p14:creationId xmlns:p14="http://schemas.microsoft.com/office/powerpoint/2010/main" val="29171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598</Words>
  <Application>Microsoft Office PowerPoint</Application>
  <PresentationFormat>Personalizzato</PresentationFormat>
  <Paragraphs>118</Paragraphs>
  <Slides>25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Presentazione standard di PowerPoint</vt:lpstr>
      <vt:lpstr>Presentazione standard di PowerPoint</vt:lpstr>
      <vt:lpstr>Software Architecture</vt:lpstr>
      <vt:lpstr>Software Architecture</vt:lpstr>
      <vt:lpstr>One Upon a Time</vt:lpstr>
      <vt:lpstr>Presentazione standard di PowerPoint</vt:lpstr>
      <vt:lpstr>New Vision</vt:lpstr>
      <vt:lpstr>Presentazione standard di PowerPoint</vt:lpstr>
      <vt:lpstr>Evolutionary Software</vt:lpstr>
      <vt:lpstr>Presentazione standard di PowerPoint</vt:lpstr>
      <vt:lpstr>Presentazione standard di PowerPoint</vt:lpstr>
      <vt:lpstr>Presentazione standard di PowerPoint</vt:lpstr>
      <vt:lpstr>Monolith Advantanges and Microservices Disadvantages</vt:lpstr>
      <vt:lpstr>Big Ball of Mud vs Modular Monolithic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2023-05-11T12:46:18Z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